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9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37" r:id="rId43"/>
    <p:sldId id="338" r:id="rId44"/>
    <p:sldId id="339" r:id="rId45"/>
    <p:sldId id="340" r:id="rId46"/>
    <p:sldId id="34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088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887F3-7BA1-4655-B645-53387B196C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F5D4-5792-4FF2-AFA4-07D74B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3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Intraoperative hypotension is strongly associated with postoperative mortality. For example, hypotension was the most important factor responsible for postoperative mortality in the Perioperative Ischemia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 Trial.1 Many other studies similarly report strong associations between hypotension and postoperative acute kidney injury (AKI) and myocardial injury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1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continuous noninvasive hemodynamic monitor which uses volume clamp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physiocal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methods.1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1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5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2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11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(electrocardiography, noninvasive blood pressure, oxygen saturation,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3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8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3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TWA is similar to an ordinary arithmetic mean, except that instead of each of the MAP measures contributing equally to the final average, some MAP measures contributed more than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27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4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9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which occurrence came first, by a blinded research fellow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14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52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74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7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5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32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9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21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4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0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02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82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although we did not formally compare the 2 groups on duration of hypotension outcome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32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just a single minute at a MAP of 50 mm Hg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the risk of mortality 5%.10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56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Meidert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al18 used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oscillometric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blood pressure values every 3 minutes for the first hour of general anesthesia; in contrast, we compared continuous blood pressure measurements every 20 seconds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throughout surgery.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179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60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42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363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449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980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คิดตามสิ่งที่เราตั้งใจจะให้เขาทำตั้งแต่แรก ก็คือไม่ว่าคุณจะเอายากลับไปกินหรือไม่กิน เราก็จะถือว่าคุณอยู่ในกลุ่มยา เรียกว่าแบบ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intention-to-treat</a:t>
            </a:r>
          </a:p>
          <a:p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ข้อที่ดีกว่าเป็นอย่างมากของแบบที่สองนี้คือว่ามันยังรักษาความที่มันเกลี่ย ลักษณะที่เรา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ไว้ตั้งแต่แรกไว้ด้วยครับ ดังนั้นหากไม่มี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 to treat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แล้วจริงๆ ก็ไม่รู้ว่าจะ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randomize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ไปทำไม ทำให้ขาดความน่าเชื่อถือไปเป็นอย่างมากครับ ซึ่งโดยส่วนใหญ่เดี๋ยวนี้ผู้วิจัยก็รู้กันและจะทำการวิเคราะห์แบบ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intention-to-treat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อยู่แล้ว ยกเว้นผู้วิจัยกลุ่มเล็กๆ ที่ยังไม่เคยรู้จัก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EBM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ครับ</a:t>
            </a: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F626-81F3-4801-B3EF-B1D43A141B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88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outcome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TWA MAP &lt;65 mm Hg (mm Hg)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F626-81F3-4801-B3EF-B1D43A141BB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2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6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84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6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5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F5D4-5792-4FF2-AFA4-07D74BBA6B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37E7-BBF6-4257-86E2-165A529E8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23757"/>
            <a:ext cx="11844471" cy="1263278"/>
          </a:xfrm>
        </p:spPr>
        <p:txBody>
          <a:bodyPr/>
          <a:lstStyle/>
          <a:p>
            <a:pPr algn="l"/>
            <a:r>
              <a:rPr lang="en-US" sz="3400" dirty="0"/>
              <a:t>A Randomized Trial of Continuous Noninvasive </a:t>
            </a:r>
            <a:r>
              <a:rPr lang="th-TH" sz="3400" dirty="0"/>
              <a:t>  </a:t>
            </a:r>
            <a:r>
              <a:rPr lang="en-US" sz="3400" dirty="0"/>
              <a:t>Blood Pressure Monitoring During Noncardiac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8FBA8-17E6-4682-8324-12EFE6D83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241" y="5216160"/>
            <a:ext cx="8144134" cy="1117687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R2</a:t>
            </a:r>
            <a:r>
              <a:rPr lang="th-TH" sz="32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สุพ</a:t>
            </a:r>
            <a:r>
              <a:rPr lang="th-TH" sz="32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ฤกษ์ /อ.ณัฐธพง</a:t>
            </a:r>
            <a:r>
              <a:rPr lang="th-TH" sz="32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ษ์</a:t>
            </a:r>
            <a:endParaRPr lang="en-US" sz="32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3616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sz="2800" dirty="0"/>
              <a:t>Study was approved by the Cleveland Clinic Institutional Review Board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Informed consent from all subjects participants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The trial was registered at clinicaltrials.gov</a:t>
            </a:r>
          </a:p>
        </p:txBody>
      </p:sp>
    </p:spTree>
    <p:extLst>
      <p:ext uri="{BB962C8B-B14F-4D97-AF65-F5344CB8AC3E}">
        <p14:creationId xmlns:p14="http://schemas.microsoft.com/office/powerpoint/2010/main" val="13087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sz="2800" dirty="0"/>
              <a:t>enrolled 320 adults</a:t>
            </a:r>
          </a:p>
          <a:p>
            <a:endParaRPr lang="en-US" sz="2800" dirty="0"/>
          </a:p>
          <a:p>
            <a:r>
              <a:rPr lang="en-US" sz="2800" dirty="0"/>
              <a:t>Inclusion criteria :</a:t>
            </a:r>
          </a:p>
          <a:p>
            <a:r>
              <a:rPr lang="en-US" dirty="0"/>
              <a:t>45 years or older</a:t>
            </a:r>
          </a:p>
          <a:p>
            <a:r>
              <a:rPr lang="en-US" dirty="0"/>
              <a:t>ASA III or IV </a:t>
            </a:r>
          </a:p>
          <a:p>
            <a:r>
              <a:rPr lang="en-US" dirty="0"/>
              <a:t>noncardiac surgery with general anesthesia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425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sz="2800" dirty="0"/>
              <a:t>Exclusion criteria 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Invasive arterial monitoring was needed (by anesthesiologist)</a:t>
            </a:r>
          </a:p>
          <a:p>
            <a:pPr lvl="1"/>
            <a:r>
              <a:rPr lang="en-US" sz="2400" dirty="0"/>
              <a:t>&gt;10% discrepancy in preoperative MAP between arms</a:t>
            </a:r>
          </a:p>
          <a:p>
            <a:pPr lvl="1"/>
            <a:r>
              <a:rPr lang="en-US" sz="2400" dirty="0"/>
              <a:t>The expected duration of surgery was &lt;2 hours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935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sz="2800" dirty="0"/>
              <a:t>Patients were randomly allocated to continuous unblinded or blinded continuous monitoring by an investigator not involved in clinical care</a:t>
            </a:r>
          </a:p>
          <a:p>
            <a:endParaRPr lang="en-US" sz="2800" dirty="0"/>
          </a:p>
          <a:p>
            <a:r>
              <a:rPr lang="en-US" sz="2800" dirty="0"/>
              <a:t>1:1 ratio, computer-generated random number via a web-based system </a:t>
            </a:r>
            <a:r>
              <a:rPr lang="en-US" sz="2200" i="1" dirty="0"/>
              <a:t>(</a:t>
            </a:r>
            <a:r>
              <a:rPr lang="en-US" sz="2200" i="1" dirty="0" err="1"/>
              <a:t>REDCap</a:t>
            </a:r>
            <a:r>
              <a:rPr lang="en-US" sz="2200" i="1" dirty="0"/>
              <a:t> secure web application)</a:t>
            </a:r>
          </a:p>
        </p:txBody>
      </p:sp>
    </p:spTree>
    <p:extLst>
      <p:ext uri="{BB962C8B-B14F-4D97-AF65-F5344CB8AC3E}">
        <p14:creationId xmlns:p14="http://schemas.microsoft.com/office/powerpoint/2010/main" val="3246817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sz="3200" dirty="0"/>
              <a:t>The continuous monitor was placed on all patients in addition to the intermittent </a:t>
            </a:r>
            <a:r>
              <a:rPr lang="en-US" sz="3200" dirty="0" err="1"/>
              <a:t>oscillometric</a:t>
            </a:r>
            <a:r>
              <a:rPr lang="en-US" sz="3200" dirty="0"/>
              <a:t> cuff on opposite arms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0622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239218"/>
            <a:ext cx="11206879" cy="14450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FF00"/>
                </a:solidFill>
              </a:rPr>
              <a:t>continuous monitoring group</a:t>
            </a:r>
            <a:endParaRPr lang="en-US" sz="2800" b="1" dirty="0">
              <a:solidFill>
                <a:srgbClr val="FFFF00"/>
              </a:solidFill>
            </a:endParaRPr>
          </a:p>
          <a:p>
            <a:pPr lvl="1"/>
            <a:r>
              <a:rPr lang="en-US" sz="2400" dirty="0"/>
              <a:t>Information from the continuous monitor was available to the clinicians in addition to the usual </a:t>
            </a:r>
            <a:r>
              <a:rPr lang="en-US" sz="2400" dirty="0" err="1"/>
              <a:t>oscillometric</a:t>
            </a:r>
            <a:r>
              <a:rPr lang="en-US" sz="2400" dirty="0"/>
              <a:t> values</a:t>
            </a:r>
            <a:endParaRPr lang="en-US" sz="2400" i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DBBE822-7EEC-408D-BE3A-39C9544720E4}"/>
              </a:ext>
            </a:extLst>
          </p:cNvPr>
          <p:cNvSpPr txBox="1">
            <a:spLocks/>
          </p:cNvSpPr>
          <p:nvPr/>
        </p:nvSpPr>
        <p:spPr>
          <a:xfrm>
            <a:off x="680320" y="4189241"/>
            <a:ext cx="11206879" cy="2042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FF00"/>
                </a:solidFill>
              </a:rPr>
              <a:t>blinded group</a:t>
            </a:r>
          </a:p>
          <a:p>
            <a:pPr lvl="1"/>
            <a:r>
              <a:rPr lang="en-US" sz="2400" dirty="0"/>
              <a:t>blood pressure management was based only on intermittent </a:t>
            </a:r>
            <a:r>
              <a:rPr lang="en-US" sz="2400" dirty="0" err="1"/>
              <a:t>oscillometric</a:t>
            </a:r>
            <a:r>
              <a:rPr lang="en-US" sz="2400" dirty="0"/>
              <a:t> BP monitoring</a:t>
            </a:r>
          </a:p>
          <a:p>
            <a:pPr lvl="1"/>
            <a:r>
              <a:rPr lang="en-US" sz="2400" dirty="0"/>
              <a:t>the information from continuous monitors was not available to the clinicians but recorded for analysis purposes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99404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Induction in all patients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dirty="0"/>
              <a:t>Standard monitoring</a:t>
            </a:r>
          </a:p>
          <a:p>
            <a:pPr lvl="1"/>
            <a:r>
              <a:rPr lang="en-US" sz="2800" dirty="0"/>
              <a:t>etomidate (0.2–0.3 mg/kg) or propofol (1–2 mg/kg)</a:t>
            </a:r>
          </a:p>
          <a:p>
            <a:pPr lvl="1"/>
            <a:r>
              <a:rPr lang="en-US" sz="2800" dirty="0"/>
              <a:t>vecuronium (0.1 mg/kg) or rocuronium (0.6 mg/kg)</a:t>
            </a:r>
          </a:p>
          <a:p>
            <a:pPr lvl="1"/>
            <a:r>
              <a:rPr lang="en-US" sz="2800" dirty="0"/>
              <a:t>fentanyl (1–2 </a:t>
            </a:r>
            <a:r>
              <a:rPr lang="el-GR" sz="2800" dirty="0"/>
              <a:t>μ</a:t>
            </a:r>
            <a:r>
              <a:rPr lang="en-US" sz="2800" dirty="0"/>
              <a:t>g/kg)</a:t>
            </a:r>
          </a:p>
        </p:txBody>
      </p:sp>
    </p:spTree>
    <p:extLst>
      <p:ext uri="{BB962C8B-B14F-4D97-AF65-F5344CB8AC3E}">
        <p14:creationId xmlns:p14="http://schemas.microsoft.com/office/powerpoint/2010/main" val="372310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all patients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2800" dirty="0"/>
              <a:t>Inhalation anesthetics (up to 1.5 MAC)</a:t>
            </a:r>
          </a:p>
          <a:p>
            <a:r>
              <a:rPr lang="en-US" sz="2800" dirty="0"/>
              <a:t>50%–80% inspired oxygen and air</a:t>
            </a:r>
          </a:p>
        </p:txBody>
      </p:sp>
    </p:spTree>
    <p:extLst>
      <p:ext uri="{BB962C8B-B14F-4D97-AF65-F5344CB8AC3E}">
        <p14:creationId xmlns:p14="http://schemas.microsoft.com/office/powerpoint/2010/main" val="266512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Clinicians were thus free to use 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dirty="0"/>
              <a:t>type and amount of intravenous fluids </a:t>
            </a:r>
          </a:p>
          <a:p>
            <a:pPr lvl="1"/>
            <a:r>
              <a:rPr lang="en-US" sz="2800" dirty="0"/>
              <a:t>dose of vasopressors and inotropes </a:t>
            </a:r>
          </a:p>
          <a:p>
            <a:pPr lvl="1"/>
            <a:r>
              <a:rPr lang="en-US" sz="2800" dirty="0"/>
              <a:t>adjust the inhalational concentration </a:t>
            </a:r>
          </a:p>
          <a:p>
            <a:pPr lvl="1"/>
            <a:r>
              <a:rPr lang="en-US" sz="2800" dirty="0"/>
              <a:t>intravenous anesthetic drugs</a:t>
            </a:r>
          </a:p>
        </p:txBody>
      </p:sp>
    </p:spTree>
    <p:extLst>
      <p:ext uri="{BB962C8B-B14F-4D97-AF65-F5344CB8AC3E}">
        <p14:creationId xmlns:p14="http://schemas.microsoft.com/office/powerpoint/2010/main" val="1210801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TWA MAP under a threshold of 65 mm Hg </a:t>
            </a:r>
            <a:r>
              <a:rPr lang="en-US" dirty="0"/>
              <a:t>was calculated as the area between 65 mm Hg threshold and the curve of the MAP measurements divided by total continuous reading time: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B107B-9A12-4144-A8E2-AC3FB06BF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37" t="52783" r="56893" b="29871"/>
          <a:stretch/>
        </p:blipFill>
        <p:spPr>
          <a:xfrm>
            <a:off x="1452890" y="4077690"/>
            <a:ext cx="9286220" cy="21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3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57FDD7-20B2-406C-85C0-702396537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1020" y="3641454"/>
            <a:ext cx="4288728" cy="321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5FDC37-972A-4056-801F-AD58E0D8A8EF}"/>
              </a:ext>
            </a:extLst>
          </p:cNvPr>
          <p:cNvSpPr/>
          <p:nvPr/>
        </p:nvSpPr>
        <p:spPr>
          <a:xfrm>
            <a:off x="680321" y="2288327"/>
            <a:ext cx="10822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JasmineUPC" panose="02020603050405020304" pitchFamily="18" charset="-34"/>
              </a:rPr>
              <a:t>Intraoperative hypotension is strongly associated with postoperative mortality</a:t>
            </a:r>
          </a:p>
        </p:txBody>
      </p:sp>
    </p:spTree>
    <p:extLst>
      <p:ext uri="{BB962C8B-B14F-4D97-AF65-F5344CB8AC3E}">
        <p14:creationId xmlns:p14="http://schemas.microsoft.com/office/powerpoint/2010/main" val="229658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6BB373-6245-43C9-9D25-297ECC430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97" y="515968"/>
            <a:ext cx="7687421" cy="566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5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AKI</a:t>
            </a:r>
          </a:p>
          <a:p>
            <a:r>
              <a:rPr lang="en-US" dirty="0"/>
              <a:t>AKIN classification, modified per Walsh to exclude urine output</a:t>
            </a:r>
          </a:p>
          <a:p>
            <a:r>
              <a:rPr lang="en-US" dirty="0"/>
              <a:t>We also extended the normal 48-hour creatinine window used in the AKIN criteria to 7 days to better characterize the postoperative period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382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Quality of recovery (QOR-15) and postoperative morbidity survey (POMS) 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600" dirty="0"/>
              <a:t>on the third postoperative day or at discharge </a:t>
            </a:r>
          </a:p>
        </p:txBody>
      </p:sp>
    </p:spTree>
    <p:extLst>
      <p:ext uri="{BB962C8B-B14F-4D97-AF65-F5344CB8AC3E}">
        <p14:creationId xmlns:p14="http://schemas.microsoft.com/office/powerpoint/2010/main" val="3563837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sz="2800" dirty="0"/>
              <a:t>Quality of recovery (QOR) 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500" dirty="0"/>
              <a:t>emotional state</a:t>
            </a:r>
          </a:p>
          <a:p>
            <a:pPr lvl="1"/>
            <a:r>
              <a:rPr lang="en-US" sz="2500" dirty="0"/>
              <a:t>physical discomfort</a:t>
            </a:r>
          </a:p>
          <a:p>
            <a:pPr lvl="1"/>
            <a:r>
              <a:rPr lang="en-US" sz="2500" dirty="0"/>
              <a:t>psychological support </a:t>
            </a:r>
          </a:p>
          <a:p>
            <a:pPr lvl="1"/>
            <a:r>
              <a:rPr lang="en-US" sz="2500" dirty="0"/>
              <a:t>physical independence</a:t>
            </a:r>
          </a:p>
          <a:p>
            <a:pPr lvl="1"/>
            <a:r>
              <a:rPr lang="en-US" sz="2500" dirty="0"/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2301800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sz="3000" dirty="0"/>
              <a:t>Postoperative morbidity survey (POMS) </a:t>
            </a:r>
            <a:r>
              <a:rPr lang="en-US" sz="2800" dirty="0"/>
              <a:t>:</a:t>
            </a:r>
          </a:p>
          <a:p>
            <a:endParaRPr lang="en-US" dirty="0"/>
          </a:p>
          <a:p>
            <a:pPr lvl="1"/>
            <a:r>
              <a:rPr lang="en-US" sz="2600" dirty="0"/>
              <a:t>18-item survey that addresses 9 domains of postoperative morbidity</a:t>
            </a:r>
          </a:p>
          <a:p>
            <a:pPr lvl="1"/>
            <a:r>
              <a:rPr lang="en-US" sz="2600" dirty="0"/>
              <a:t>reliable and valid descriptor of short-term postoperative morbidity</a:t>
            </a:r>
          </a:p>
        </p:txBody>
      </p:sp>
    </p:spTree>
    <p:extLst>
      <p:ext uri="{BB962C8B-B14F-4D97-AF65-F5344CB8AC3E}">
        <p14:creationId xmlns:p14="http://schemas.microsoft.com/office/powerpoint/2010/main" val="798079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Statistical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sz="3000" dirty="0"/>
              <a:t>For </a:t>
            </a:r>
            <a:r>
              <a:rPr lang="en-US" sz="3000" dirty="0">
                <a:solidFill>
                  <a:srgbClr val="FFFF00"/>
                </a:solidFill>
              </a:rPr>
              <a:t>primary analysis</a:t>
            </a:r>
            <a:r>
              <a:rPr lang="en-US" sz="3000" dirty="0"/>
              <a:t>, 2 randomized groups were compared on the TWA MAP &lt;65 mm Hg</a:t>
            </a:r>
          </a:p>
          <a:p>
            <a:endParaRPr lang="en-US" sz="3000" dirty="0"/>
          </a:p>
          <a:p>
            <a:r>
              <a:rPr lang="en-US" dirty="0"/>
              <a:t>2-sample Wilcoxon rank-sum test and Hodges Lehmann estimation of location shift with corresponding asymptotic 95% CI</a:t>
            </a:r>
          </a:p>
          <a:p>
            <a:endParaRPr lang="en-US" dirty="0"/>
          </a:p>
          <a:p>
            <a:r>
              <a:rPr lang="en-US" dirty="0"/>
              <a:t>the primary result was adjusted for slightly imbalanced age and type of surgery via multivariable generalized linear model with logit link function</a:t>
            </a:r>
          </a:p>
        </p:txBody>
      </p:sp>
    </p:spTree>
    <p:extLst>
      <p:ext uri="{BB962C8B-B14F-4D97-AF65-F5344CB8AC3E}">
        <p14:creationId xmlns:p14="http://schemas.microsoft.com/office/powerpoint/2010/main" val="1717538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Statistical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dirty="0"/>
              <a:t>2 secondary analyses, in which the outcomes TWA MAP under MAP &lt;60 mm Hg</a:t>
            </a:r>
          </a:p>
          <a:p>
            <a:pPr marL="0" indent="0">
              <a:buNone/>
            </a:pPr>
            <a:r>
              <a:rPr lang="en-US" dirty="0"/>
              <a:t>and MAP &lt;55 mm Hg</a:t>
            </a:r>
          </a:p>
        </p:txBody>
      </p:sp>
    </p:spTree>
    <p:extLst>
      <p:ext uri="{BB962C8B-B14F-4D97-AF65-F5344CB8AC3E}">
        <p14:creationId xmlns:p14="http://schemas.microsoft.com/office/powerpoint/2010/main" val="1893464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Statistical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638714"/>
            <a:ext cx="11656382" cy="359931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Six exploratory outcomes including </a:t>
            </a:r>
          </a:p>
          <a:p>
            <a:endParaRPr lang="en-US" dirty="0"/>
          </a:p>
          <a:p>
            <a:pPr lvl="1"/>
            <a:r>
              <a:rPr lang="en-US" sz="2400" dirty="0"/>
              <a:t>transfusion requirement</a:t>
            </a:r>
          </a:p>
          <a:p>
            <a:pPr lvl="1"/>
            <a:r>
              <a:rPr lang="en-US" sz="2400" dirty="0"/>
              <a:t>AKI</a:t>
            </a:r>
          </a:p>
          <a:p>
            <a:pPr lvl="1"/>
            <a:r>
              <a:rPr lang="en-US" sz="2400" dirty="0"/>
              <a:t>in-hospital composite of </a:t>
            </a:r>
            <a:r>
              <a:rPr lang="en-US" sz="2400" dirty="0" err="1"/>
              <a:t>death,stroke</a:t>
            </a:r>
            <a:r>
              <a:rPr lang="en-US" sz="2400" dirty="0"/>
              <a:t>, or myocardial injury after noncardiac surgery </a:t>
            </a:r>
          </a:p>
          <a:p>
            <a:pPr lvl="1"/>
            <a:r>
              <a:rPr lang="en-US" sz="2400" dirty="0"/>
              <a:t>QOR score</a:t>
            </a:r>
          </a:p>
          <a:p>
            <a:pPr lvl="1"/>
            <a:r>
              <a:rPr lang="en-US" sz="2400" dirty="0"/>
              <a:t>POMS</a:t>
            </a:r>
          </a:p>
          <a:p>
            <a:pPr lvl="1"/>
            <a:r>
              <a:rPr lang="en-US" sz="2400" dirty="0"/>
              <a:t>hospital lengths</a:t>
            </a:r>
          </a:p>
        </p:txBody>
      </p:sp>
    </p:spTree>
    <p:extLst>
      <p:ext uri="{BB962C8B-B14F-4D97-AF65-F5344CB8AC3E}">
        <p14:creationId xmlns:p14="http://schemas.microsoft.com/office/powerpoint/2010/main" val="105694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0D918-F6E8-45A4-BFA4-D3FE8BEA4D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107184" y="316244"/>
            <a:ext cx="6791957" cy="62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51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Results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6D852-B573-4F61-8440-8DFB57C94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44" t="19288" r="14441" b="4337"/>
          <a:stretch/>
        </p:blipFill>
        <p:spPr>
          <a:xfrm>
            <a:off x="3666477" y="192803"/>
            <a:ext cx="6889073" cy="70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3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F87FF7-C80B-4E78-8DEC-8E3EF334A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0034" y="2570674"/>
            <a:ext cx="5983550" cy="3739719"/>
          </a:xfrm>
        </p:spPr>
      </p:pic>
    </p:spTree>
    <p:extLst>
      <p:ext uri="{BB962C8B-B14F-4D97-AF65-F5344CB8AC3E}">
        <p14:creationId xmlns:p14="http://schemas.microsoft.com/office/powerpoint/2010/main" val="2965848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Results</a:t>
            </a:r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28A80-91E8-4CAB-BA84-7CA90E195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53" t="37670" r="16263" b="22719"/>
          <a:stretch/>
        </p:blipFill>
        <p:spPr>
          <a:xfrm>
            <a:off x="1897818" y="1714837"/>
            <a:ext cx="8975324" cy="51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85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Results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9AC09-5808-4187-9595-AC7847101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03" t="23560" r="11019" b="40582"/>
          <a:stretch/>
        </p:blipFill>
        <p:spPr>
          <a:xfrm>
            <a:off x="1479170" y="2130640"/>
            <a:ext cx="9094135" cy="373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1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Results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47BF3-6114-4DA8-B6D9-C1192ECCD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675" y="1677580"/>
            <a:ext cx="6732001" cy="50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79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Results</a:t>
            </a:r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58363-4DA7-48C3-A4BB-3D63351A3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80" t="20712" r="29951" b="23107"/>
          <a:stretch/>
        </p:blipFill>
        <p:spPr>
          <a:xfrm>
            <a:off x="2890203" y="674703"/>
            <a:ext cx="7712401" cy="59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34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638714"/>
            <a:ext cx="11656382" cy="3599316"/>
          </a:xfrm>
        </p:spPr>
        <p:txBody>
          <a:bodyPr>
            <a:noAutofit/>
          </a:bodyPr>
          <a:lstStyle/>
          <a:p>
            <a:r>
              <a:rPr lang="en-US" sz="2800" dirty="0"/>
              <a:t>Continuous noninvasive blood pressure monitoring in moderate-to-high-risk surgical patients reduced the duration and severity of hypotension</a:t>
            </a:r>
          </a:p>
          <a:p>
            <a:endParaRPr lang="en-US" sz="2800" dirty="0"/>
          </a:p>
          <a:p>
            <a:r>
              <a:rPr lang="en-US" sz="2800" dirty="0"/>
              <a:t>The median time spent &lt;65 mm Hg was nearly halved (2 vs 4 minutes)</a:t>
            </a:r>
          </a:p>
          <a:p>
            <a:pPr marL="0" indent="0">
              <a:buNone/>
            </a:pPr>
            <a:r>
              <a:rPr lang="en-US" sz="2800" dirty="0"/>
              <a:t>in the continuous monitoring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CEE1F-EDCE-49F7-83F0-F7D3D50BF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168" y="5087668"/>
            <a:ext cx="1803832" cy="177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8686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638714"/>
            <a:ext cx="11656382" cy="3599316"/>
          </a:xfrm>
        </p:spPr>
        <p:txBody>
          <a:bodyPr>
            <a:noAutofit/>
          </a:bodyPr>
          <a:lstStyle/>
          <a:p>
            <a:r>
              <a:rPr lang="en-US" sz="2800" dirty="0"/>
              <a:t>The amounts of hypotension were also lower under thresholds of 60 and 55 mm Hg in the continuous monitoring group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 differences in TWA MAP are relatively small but even few minutes</a:t>
            </a:r>
          </a:p>
          <a:p>
            <a:pPr marL="0" indent="0">
              <a:buNone/>
            </a:pPr>
            <a:r>
              <a:rPr lang="en-US" sz="2800" dirty="0"/>
              <a:t> of extra hypotension is associated with worse outcome</a:t>
            </a:r>
          </a:p>
        </p:txBody>
      </p:sp>
    </p:spTree>
    <p:extLst>
      <p:ext uri="{BB962C8B-B14F-4D97-AF65-F5344CB8AC3E}">
        <p14:creationId xmlns:p14="http://schemas.microsoft.com/office/powerpoint/2010/main" val="2805837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638714"/>
            <a:ext cx="11656382" cy="3599316"/>
          </a:xfrm>
        </p:spPr>
        <p:txBody>
          <a:bodyPr>
            <a:noAutofit/>
          </a:bodyPr>
          <a:lstStyle/>
          <a:p>
            <a:r>
              <a:rPr lang="en-US" dirty="0"/>
              <a:t>The results are consistent with </a:t>
            </a:r>
            <a:r>
              <a:rPr lang="en-US" i="1" dirty="0" err="1"/>
              <a:t>Meidert</a:t>
            </a:r>
            <a:r>
              <a:rPr lang="en-US" i="1" dirty="0"/>
              <a:t> et al</a:t>
            </a:r>
          </a:p>
          <a:p>
            <a:endParaRPr lang="en-US" i="1" dirty="0"/>
          </a:p>
          <a:p>
            <a:r>
              <a:rPr lang="en-US" dirty="0"/>
              <a:t>Randomized 160 orthopedic surgery patients to continuous blood pressure monitoring or monitoring every 3 minutes</a:t>
            </a:r>
          </a:p>
          <a:p>
            <a:endParaRPr lang="en-US" dirty="0"/>
          </a:p>
          <a:p>
            <a:r>
              <a:rPr lang="en-US" dirty="0"/>
              <a:t>continuous monitoring improved hemodynamic stability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4978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638714"/>
            <a:ext cx="11656382" cy="3599316"/>
          </a:xfrm>
        </p:spPr>
        <p:txBody>
          <a:bodyPr>
            <a:noAutofit/>
          </a:bodyPr>
          <a:lstStyle/>
          <a:p>
            <a:r>
              <a:rPr lang="en-US" dirty="0"/>
              <a:t>The TWA &lt;65 of 0.11 mm Hg in the </a:t>
            </a:r>
            <a:r>
              <a:rPr lang="en-US" dirty="0" err="1"/>
              <a:t>oscillometric</a:t>
            </a:r>
            <a:r>
              <a:rPr lang="en-US" dirty="0"/>
              <a:t> group means that the average patient had an exposure 0.11 mm Hg below 65 mm Hg throughout surgery. </a:t>
            </a:r>
          </a:p>
          <a:p>
            <a:endParaRPr lang="en-US" dirty="0"/>
          </a:p>
          <a:p>
            <a:r>
              <a:rPr lang="en-US" dirty="0"/>
              <a:t>With an average case duration in the study of nearly 4 hours, a TWA MAP of 0.11 corresponds to 0.11 mm Hg times 240 minutes = 26 mm Hg ×minutes. </a:t>
            </a:r>
          </a:p>
          <a:p>
            <a:endParaRPr lang="en-US" dirty="0"/>
          </a:p>
          <a:p>
            <a:r>
              <a:rPr lang="en-US" dirty="0"/>
              <a:t>In this example, 26 mm Hg x minutes could refer to a patient who spent 13 minutes at 63 mm Hg or approximately 4 minutes at 59 mm Hg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2233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638714"/>
            <a:ext cx="11656382" cy="3599316"/>
          </a:xfrm>
        </p:spPr>
        <p:txBody>
          <a:bodyPr>
            <a:noAutofit/>
          </a:bodyPr>
          <a:lstStyle/>
          <a:p>
            <a:r>
              <a:rPr lang="en-US" sz="3000" dirty="0"/>
              <a:t>Once hypotension is detected, the optimal treatment is often unclear and depends on numerous factors</a:t>
            </a:r>
          </a:p>
          <a:p>
            <a:endParaRPr lang="en-US" sz="3000" dirty="0"/>
          </a:p>
          <a:p>
            <a:r>
              <a:rPr lang="en-US" sz="3000" dirty="0"/>
              <a:t>Advanced hemodynamic parameters can guide management of hypotension</a:t>
            </a:r>
          </a:p>
        </p:txBody>
      </p:sp>
    </p:spTree>
    <p:extLst>
      <p:ext uri="{BB962C8B-B14F-4D97-AF65-F5344CB8AC3E}">
        <p14:creationId xmlns:p14="http://schemas.microsoft.com/office/powerpoint/2010/main" val="998925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638714"/>
            <a:ext cx="11656382" cy="3599316"/>
          </a:xfrm>
        </p:spPr>
        <p:txBody>
          <a:bodyPr>
            <a:noAutofit/>
          </a:bodyPr>
          <a:lstStyle/>
          <a:p>
            <a:r>
              <a:rPr lang="en-US" sz="3000" dirty="0"/>
              <a:t>The impact of continuous monitoring may have been limited by lack of set protocol for hypotension management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Clinicians may also have mistrusted the accuracy of </a:t>
            </a:r>
            <a:r>
              <a:rPr lang="en-US" sz="3000" dirty="0" err="1"/>
              <a:t>ClearSight</a:t>
            </a:r>
            <a:r>
              <a:rPr lang="en-US" sz="3000" dirty="0"/>
              <a:t> blood pressure and ancillary measurements, despite good validation</a:t>
            </a:r>
          </a:p>
        </p:txBody>
      </p:sp>
    </p:spTree>
    <p:extLst>
      <p:ext uri="{BB962C8B-B14F-4D97-AF65-F5344CB8AC3E}">
        <p14:creationId xmlns:p14="http://schemas.microsoft.com/office/powerpoint/2010/main" val="12153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0567687" cy="3599316"/>
          </a:xfrm>
        </p:spPr>
        <p:txBody>
          <a:bodyPr>
            <a:normAutofit/>
          </a:bodyPr>
          <a:lstStyle/>
          <a:p>
            <a:r>
              <a:rPr lang="en-US" sz="3200" dirty="0"/>
              <a:t>Optimizing intraoperative hemodynamics and avoiding hypotension may reduce perioperative myocardial and renal injury</a:t>
            </a:r>
          </a:p>
        </p:txBody>
      </p:sp>
    </p:spTree>
    <p:extLst>
      <p:ext uri="{BB962C8B-B14F-4D97-AF65-F5344CB8AC3E}">
        <p14:creationId xmlns:p14="http://schemas.microsoft.com/office/powerpoint/2010/main" val="2048958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638714"/>
            <a:ext cx="11656382" cy="3599316"/>
          </a:xfrm>
        </p:spPr>
        <p:txBody>
          <a:bodyPr>
            <a:noAutofit/>
          </a:bodyPr>
          <a:lstStyle/>
          <a:p>
            <a:r>
              <a:rPr lang="en-US" sz="3200" dirty="0"/>
              <a:t>In summary, continuous noninvasive blood pressure monitoring nearly halved the amount of intraoperative hypotension in adults having noncardiac surgery</a:t>
            </a:r>
            <a:endParaRPr lang="th-TH" sz="3200" dirty="0"/>
          </a:p>
          <a:p>
            <a:endParaRPr lang="th-TH" sz="3200" dirty="0"/>
          </a:p>
          <a:p>
            <a:r>
              <a:rPr lang="en-US" sz="3200" dirty="0"/>
              <a:t>Because continuous monitoring allowed clinicians to detect hypotension earlier and respond effectively</a:t>
            </a:r>
          </a:p>
        </p:txBody>
      </p:sp>
    </p:spTree>
    <p:extLst>
      <p:ext uri="{BB962C8B-B14F-4D97-AF65-F5344CB8AC3E}">
        <p14:creationId xmlns:p14="http://schemas.microsoft.com/office/powerpoint/2010/main" val="3087597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638714"/>
            <a:ext cx="11656382" cy="3599316"/>
          </a:xfrm>
        </p:spPr>
        <p:txBody>
          <a:bodyPr>
            <a:noAutofit/>
          </a:bodyPr>
          <a:lstStyle/>
          <a:p>
            <a:r>
              <a:rPr lang="en-US" sz="3200" dirty="0"/>
              <a:t>Avoiding hypotension may well reduce the incidence of serious complications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3809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/>
              <a:t>Critical Appraisal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Does this study address a clear question?</a:t>
            </a:r>
            <a:endParaRPr lang="th-TH" sz="2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546602" y="2736807"/>
            <a:ext cx="6858000" cy="3857652"/>
            <a:chOff x="2592784" y="2644444"/>
            <a:chExt cx="6858000" cy="3857652"/>
          </a:xfrm>
        </p:grpSpPr>
        <p:pic>
          <p:nvPicPr>
            <p:cNvPr id="4" name="Content Placeholder 3" descr="appraise.jpg"/>
            <p:cNvPicPr>
              <a:picLocks noChangeAspect="1"/>
            </p:cNvPicPr>
            <p:nvPr/>
          </p:nvPicPr>
          <p:blipFill>
            <a:blip r:embed="rId2"/>
            <a:srcRect l="13616" t="30936" r="12728" b="29604"/>
            <a:stretch>
              <a:fillRect/>
            </a:stretch>
          </p:blipFill>
          <p:spPr>
            <a:xfrm>
              <a:off x="2592784" y="2644444"/>
              <a:ext cx="6858000" cy="3857652"/>
            </a:xfrm>
            <a:prstGeom prst="rect">
              <a:avLst/>
            </a:prstGeom>
          </p:spPr>
        </p:pic>
        <p:sp>
          <p:nvSpPr>
            <p:cNvPr id="6" name="Flowchart: Summing Junction 5"/>
            <p:cNvSpPr/>
            <p:nvPr/>
          </p:nvSpPr>
          <p:spPr>
            <a:xfrm>
              <a:off x="7328305" y="3576622"/>
              <a:ext cx="160736" cy="214314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Flowchart: Summing Junction 6"/>
            <p:cNvSpPr/>
            <p:nvPr/>
          </p:nvSpPr>
          <p:spPr>
            <a:xfrm>
              <a:off x="7328305" y="4219564"/>
              <a:ext cx="160736" cy="214314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Flowchart: Summing Junction 7"/>
            <p:cNvSpPr/>
            <p:nvPr/>
          </p:nvSpPr>
          <p:spPr>
            <a:xfrm>
              <a:off x="7328305" y="4933944"/>
              <a:ext cx="160736" cy="214314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Flowchart: Summing Junction 8"/>
            <p:cNvSpPr/>
            <p:nvPr/>
          </p:nvSpPr>
          <p:spPr>
            <a:xfrm>
              <a:off x="7328305" y="5576886"/>
              <a:ext cx="160736" cy="214314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5897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Are the results of this single trial valid?</a:t>
            </a:r>
            <a:endParaRPr lang="th-TH" sz="2600" dirty="0"/>
          </a:p>
        </p:txBody>
      </p:sp>
      <p:pic>
        <p:nvPicPr>
          <p:cNvPr id="6" name="Content Placeholder 3" descr="appraise2.jpg"/>
          <p:cNvPicPr>
            <a:picLocks noChangeAspect="1"/>
          </p:cNvPicPr>
          <p:nvPr/>
        </p:nvPicPr>
        <p:blipFill>
          <a:blip r:embed="rId3"/>
          <a:srcRect l="13616" t="45142" r="12728" b="10663"/>
          <a:stretch>
            <a:fillRect/>
          </a:stretch>
        </p:blipFill>
        <p:spPr>
          <a:xfrm>
            <a:off x="2556163" y="2673919"/>
            <a:ext cx="6858000" cy="3929090"/>
          </a:xfrm>
          <a:prstGeom prst="rect">
            <a:avLst/>
          </a:prstGeom>
        </p:spPr>
      </p:pic>
      <p:sp>
        <p:nvSpPr>
          <p:cNvPr id="7" name="Flowchart: Summing Junction 6"/>
          <p:cNvSpPr/>
          <p:nvPr/>
        </p:nvSpPr>
        <p:spPr>
          <a:xfrm>
            <a:off x="7217468" y="3388299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lowchart: Summing Junction 7"/>
          <p:cNvSpPr/>
          <p:nvPr/>
        </p:nvSpPr>
        <p:spPr>
          <a:xfrm>
            <a:off x="7217468" y="3880703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lowchart: Summing Junction 8"/>
          <p:cNvSpPr/>
          <p:nvPr/>
        </p:nvSpPr>
        <p:spPr>
          <a:xfrm>
            <a:off x="7217468" y="5817191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lowchart: Summing Junction 9"/>
          <p:cNvSpPr/>
          <p:nvPr/>
        </p:nvSpPr>
        <p:spPr>
          <a:xfrm>
            <a:off x="7217468" y="4806392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Appraisal</a:t>
            </a:r>
          </a:p>
        </p:txBody>
      </p:sp>
    </p:spTree>
    <p:extLst>
      <p:ext uri="{BB962C8B-B14F-4D97-AF65-F5344CB8AC3E}">
        <p14:creationId xmlns:p14="http://schemas.microsoft.com/office/powerpoint/2010/main" val="28377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Are the results of this single trial valid?</a:t>
            </a:r>
            <a:endParaRPr lang="th-TH" sz="2600" dirty="0"/>
          </a:p>
        </p:txBody>
      </p:sp>
      <p:pic>
        <p:nvPicPr>
          <p:cNvPr id="8" name="Content Placeholder 5" descr="Clip_7.jpg"/>
          <p:cNvPicPr>
            <a:picLocks noChangeAspect="1"/>
          </p:cNvPicPr>
          <p:nvPr/>
        </p:nvPicPr>
        <p:blipFill>
          <a:blip r:embed="rId2"/>
          <a:srcRect l="13616" t="26201" r="12728" b="12241"/>
          <a:stretch>
            <a:fillRect/>
          </a:stretch>
        </p:blipFill>
        <p:spPr>
          <a:xfrm>
            <a:off x="2388643" y="2685609"/>
            <a:ext cx="6858000" cy="4071966"/>
          </a:xfrm>
          <a:prstGeom prst="rect">
            <a:avLst/>
          </a:prstGeom>
        </p:spPr>
      </p:pic>
      <p:sp>
        <p:nvSpPr>
          <p:cNvPr id="9" name="Flowchart: Summing Junction 8"/>
          <p:cNvSpPr/>
          <p:nvPr/>
        </p:nvSpPr>
        <p:spPr>
          <a:xfrm>
            <a:off x="7069686" y="3471427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11" name="Flowchart: Summing Junction 10"/>
          <p:cNvSpPr/>
          <p:nvPr/>
        </p:nvSpPr>
        <p:spPr>
          <a:xfrm>
            <a:off x="7069686" y="4685873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Flowchart: Summing Junction 11"/>
          <p:cNvSpPr/>
          <p:nvPr/>
        </p:nvSpPr>
        <p:spPr>
          <a:xfrm>
            <a:off x="7061517" y="5900319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Appraisal </a:t>
            </a:r>
          </a:p>
        </p:txBody>
      </p:sp>
    </p:spTree>
    <p:extLst>
      <p:ext uri="{BB962C8B-B14F-4D97-AF65-F5344CB8AC3E}">
        <p14:creationId xmlns:p14="http://schemas.microsoft.com/office/powerpoint/2010/main" val="7944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4.jpg"/>
          <p:cNvPicPr>
            <a:picLocks noChangeAspect="1"/>
          </p:cNvPicPr>
          <p:nvPr/>
        </p:nvPicPr>
        <p:blipFill>
          <a:blip r:embed="rId3"/>
          <a:srcRect l="13616" t="15152" r="12728" b="48545"/>
          <a:stretch>
            <a:fillRect/>
          </a:stretch>
        </p:blipFill>
        <p:spPr>
          <a:xfrm>
            <a:off x="829791" y="2091657"/>
            <a:ext cx="9808902" cy="3714776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649777" y="3949045"/>
            <a:ext cx="1178727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Appraisal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B4535-3A50-4FC2-855A-FFF670FC25D4}"/>
              </a:ext>
            </a:extLst>
          </p:cNvPr>
          <p:cNvSpPr txBox="1"/>
          <p:nvPr/>
        </p:nvSpPr>
        <p:spPr>
          <a:xfrm>
            <a:off x="7451933" y="4743720"/>
            <a:ext cx="196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E6E31-C5AB-4D16-A63B-697DD038427A}"/>
              </a:ext>
            </a:extLst>
          </p:cNvPr>
          <p:cNvSpPr/>
          <p:nvPr/>
        </p:nvSpPr>
        <p:spPr>
          <a:xfrm>
            <a:off x="7008496" y="2448192"/>
            <a:ext cx="3640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0.05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[0.00, 0.22]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vs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0.11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[0.00, 0.54]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P value = 0.039</a:t>
            </a:r>
          </a:p>
        </p:txBody>
      </p:sp>
    </p:spTree>
    <p:extLst>
      <p:ext uri="{BB962C8B-B14F-4D97-AF65-F5344CB8AC3E}">
        <p14:creationId xmlns:p14="http://schemas.microsoft.com/office/powerpoint/2010/main" val="40993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Can I apply these valid, important results to my patients?</a:t>
            </a:r>
            <a:endParaRPr lang="th-TH" sz="2600" dirty="0"/>
          </a:p>
        </p:txBody>
      </p:sp>
      <p:pic>
        <p:nvPicPr>
          <p:cNvPr id="9" name="Content Placeholder 6" descr="5.jpg"/>
          <p:cNvPicPr>
            <a:picLocks noChangeAspect="1"/>
          </p:cNvPicPr>
          <p:nvPr/>
        </p:nvPicPr>
        <p:blipFill>
          <a:blip r:embed="rId2"/>
          <a:srcRect l="13616" t="27780" r="12728" b="12241"/>
          <a:stretch>
            <a:fillRect/>
          </a:stretch>
        </p:blipFill>
        <p:spPr>
          <a:xfrm>
            <a:off x="2583872" y="2754597"/>
            <a:ext cx="6858000" cy="3793961"/>
          </a:xfrm>
          <a:prstGeom prst="rect">
            <a:avLst/>
          </a:prstGeom>
        </p:spPr>
      </p:pic>
      <p:sp>
        <p:nvSpPr>
          <p:cNvPr id="10" name="Flowchart: Summing Junction 9"/>
          <p:cNvSpPr/>
          <p:nvPr/>
        </p:nvSpPr>
        <p:spPr>
          <a:xfrm>
            <a:off x="7245345" y="5316985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Flowchart: Summing Junction 10"/>
          <p:cNvSpPr/>
          <p:nvPr/>
        </p:nvSpPr>
        <p:spPr>
          <a:xfrm>
            <a:off x="7245177" y="5859747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Flowchart: Summing Junction 11"/>
          <p:cNvSpPr/>
          <p:nvPr/>
        </p:nvSpPr>
        <p:spPr>
          <a:xfrm>
            <a:off x="7245177" y="3897602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Flowchart: Summing Junction 12"/>
          <p:cNvSpPr/>
          <p:nvPr/>
        </p:nvSpPr>
        <p:spPr>
          <a:xfrm>
            <a:off x="8959689" y="3397536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Appraisal : RCT</a:t>
            </a:r>
          </a:p>
        </p:txBody>
      </p:sp>
    </p:spTree>
    <p:extLst>
      <p:ext uri="{BB962C8B-B14F-4D97-AF65-F5344CB8AC3E}">
        <p14:creationId xmlns:p14="http://schemas.microsoft.com/office/powerpoint/2010/main" val="22447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0567687" cy="3599316"/>
          </a:xfrm>
        </p:spPr>
        <p:txBody>
          <a:bodyPr>
            <a:normAutofit/>
          </a:bodyPr>
          <a:lstStyle/>
          <a:p>
            <a:r>
              <a:rPr lang="en-US" sz="3200" dirty="0"/>
              <a:t>Intraoperative hypotension has various definitions</a:t>
            </a:r>
          </a:p>
          <a:p>
            <a:endParaRPr lang="en-US" sz="3200" dirty="0"/>
          </a:p>
          <a:p>
            <a:r>
              <a:rPr lang="en-US" sz="3200" dirty="0"/>
              <a:t>Mean arterial pressure (MAP) &lt;65 mm Hg has been associated with worse outcomes</a:t>
            </a:r>
          </a:p>
        </p:txBody>
      </p:sp>
    </p:spTree>
    <p:extLst>
      <p:ext uri="{BB962C8B-B14F-4D97-AF65-F5344CB8AC3E}">
        <p14:creationId xmlns:p14="http://schemas.microsoft.com/office/powerpoint/2010/main" val="397071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sz="3200" dirty="0"/>
              <a:t>Intraoperative blood pressure : noninvasive </a:t>
            </a:r>
            <a:r>
              <a:rPr lang="en-US" sz="3200" dirty="0" err="1"/>
              <a:t>oscillometric</a:t>
            </a:r>
            <a:r>
              <a:rPr lang="en-US" sz="3200" dirty="0"/>
              <a:t> devices every 3–5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1B64C-12CB-4FF3-9978-5109577D5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98" b="38471"/>
          <a:stretch/>
        </p:blipFill>
        <p:spPr>
          <a:xfrm>
            <a:off x="3323947" y="3949823"/>
            <a:ext cx="4497280" cy="276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30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sz="2800" dirty="0"/>
              <a:t>An alternative is noninvasive finger cuff monitoring which can provide continuous hemodynamic monitoring</a:t>
            </a:r>
          </a:p>
          <a:p>
            <a:endParaRPr lang="en-US" sz="2800" dirty="0"/>
          </a:p>
          <a:p>
            <a:r>
              <a:rPr lang="en-US" sz="2800" dirty="0"/>
              <a:t>The system provides continuous beat-to-beat blood pressure, along with stroke volume, stroke volume variation, cardiac output, and systemic vascular resistance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070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ClearSight</a:t>
            </a:r>
            <a:r>
              <a:rPr lang="en-US" dirty="0"/>
              <a:t> (Edwards Lifesciences Corp, Irvine, CA)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F6B56-FC86-4362-813D-1EDB4883C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375" y="3409916"/>
            <a:ext cx="6256625" cy="3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55DA7-0EF0-4D05-A44F-BEAD49593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9916"/>
            <a:ext cx="5935375" cy="344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2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AF7-7F63-45DA-BC17-30026D42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93AA8-E0B2-4178-8892-16C24F80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38714"/>
            <a:ext cx="11206879" cy="3599316"/>
          </a:xfrm>
        </p:spPr>
        <p:txBody>
          <a:bodyPr>
            <a:normAutofit/>
          </a:bodyPr>
          <a:lstStyle/>
          <a:p>
            <a:r>
              <a:rPr lang="en-US" sz="2800" dirty="0"/>
              <a:t>Hypothesis 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Continuous noninvasive monitoring </a:t>
            </a:r>
            <a:r>
              <a:rPr lang="en-US" sz="2800" dirty="0"/>
              <a:t>of blood pressure in moderate-to-high-risk surgical patients reduces the duration and severity of intraoperative hypotension compared to </a:t>
            </a:r>
            <a:r>
              <a:rPr lang="en-US" sz="2800" dirty="0">
                <a:solidFill>
                  <a:srgbClr val="FFFF00"/>
                </a:solidFill>
              </a:rPr>
              <a:t>intermittent NIBP</a:t>
            </a:r>
          </a:p>
        </p:txBody>
      </p:sp>
    </p:spTree>
    <p:extLst>
      <p:ext uri="{BB962C8B-B14F-4D97-AF65-F5344CB8AC3E}">
        <p14:creationId xmlns:p14="http://schemas.microsoft.com/office/powerpoint/2010/main" val="51649785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113</TotalTime>
  <Words>1415</Words>
  <Application>Microsoft Office PowerPoint</Application>
  <PresentationFormat>Widescreen</PresentationFormat>
  <Paragraphs>231</Paragraphs>
  <Slides>46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Angsana New</vt:lpstr>
      <vt:lpstr>Arial</vt:lpstr>
      <vt:lpstr>Browallia New</vt:lpstr>
      <vt:lpstr>Calibri</vt:lpstr>
      <vt:lpstr>Cordia New</vt:lpstr>
      <vt:lpstr>JasmineUPC</vt:lpstr>
      <vt:lpstr>Trebuchet MS</vt:lpstr>
      <vt:lpstr>Berlin</vt:lpstr>
      <vt:lpstr>A Randomized Trial of Continuous Noninvasive   Blood Pressure Monitoring During Noncardiac Surgery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PowerPoint Presentation</vt:lpstr>
      <vt:lpstr>Methods</vt:lpstr>
      <vt:lpstr>Methods</vt:lpstr>
      <vt:lpstr>Methods</vt:lpstr>
      <vt:lpstr>Methods</vt:lpstr>
      <vt:lpstr>Statistical Analysis</vt:lpstr>
      <vt:lpstr>Statistical Analysis</vt:lpstr>
      <vt:lpstr>Statistical Analysis</vt:lpstr>
      <vt:lpstr>Results</vt:lpstr>
      <vt:lpstr>Results</vt:lpstr>
      <vt:lpstr>Results</vt:lpstr>
      <vt:lpstr>Results</vt:lpstr>
      <vt:lpstr>Results</vt:lpstr>
      <vt:lpstr>Results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Critical Appraisal</vt:lpstr>
      <vt:lpstr>Critical Appraisal</vt:lpstr>
      <vt:lpstr>Critical Appraisal </vt:lpstr>
      <vt:lpstr>Critical Appraisal </vt:lpstr>
      <vt:lpstr>Critical Appraisal : RCT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Randomized Trial of Continuous Noninvasive   Blood Pressure Monitoring During Noncardiac Surgery</dc:title>
  <dc:creator>SaTANA</dc:creator>
  <cp:lastModifiedBy>SaTANA</cp:lastModifiedBy>
  <cp:revision>49</cp:revision>
  <dcterms:created xsi:type="dcterms:W3CDTF">2018-08-25T09:36:26Z</dcterms:created>
  <dcterms:modified xsi:type="dcterms:W3CDTF">2018-08-25T11:29:57Z</dcterms:modified>
</cp:coreProperties>
</file>